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6" r:id="rId2"/>
    <p:sldId id="680" r:id="rId3"/>
    <p:sldId id="741" r:id="rId4"/>
    <p:sldId id="729" r:id="rId5"/>
    <p:sldId id="743" r:id="rId6"/>
    <p:sldId id="742" r:id="rId7"/>
    <p:sldId id="744" r:id="rId8"/>
    <p:sldId id="745" r:id="rId9"/>
    <p:sldId id="746" r:id="rId10"/>
    <p:sldId id="747" r:id="rId11"/>
    <p:sldId id="748" r:id="rId12"/>
    <p:sldId id="732" r:id="rId13"/>
    <p:sldId id="73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3" autoAdjust="0"/>
    <p:restoredTop sz="91906" autoAdjust="0"/>
  </p:normalViewPr>
  <p:slideViewPr>
    <p:cSldViewPr snapToGrid="0">
      <p:cViewPr>
        <p:scale>
          <a:sx n="66" d="100"/>
          <a:sy n="66" d="100"/>
        </p:scale>
        <p:origin x="111" y="40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23/03/2023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Technically all magnets are electromagnets, but that’s a story for another day. Another year, actually.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8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9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83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a:t>North </a:t>
            </a:r>
            <a:r>
              <a:rPr lang="en-AU" i="0" dirty="0"/>
              <a:t>– in the south it would be inclined.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54.8 </a:t>
            </a:r>
            <a:r>
              <a:rPr lang="en-AU" i="0" dirty="0" err="1"/>
              <a:t>μT</a:t>
            </a: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1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You can also imagine them as the paths a north monopole would take, if such a thing existed. Also, this doesn’t really hold up inside the magnet.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915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29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7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303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6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14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85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23/03/2023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23/03/2023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00B0F0"/>
            </a:solidFill>
          </a:ln>
        </p:spPr>
        <p:txBody>
          <a:bodyPr anchor="ctr"/>
          <a:lstStyle/>
          <a:p>
            <a:r>
              <a:rPr lang="en-AU" dirty="0"/>
              <a:t>Magnetic Fields and Electromagnetism</a:t>
            </a:r>
          </a:p>
        </p:txBody>
      </p:sp>
    </p:spTree>
    <p:extLst>
      <p:ext uri="{BB962C8B-B14F-4D97-AF65-F5344CB8AC3E}">
        <p14:creationId xmlns:p14="http://schemas.microsoft.com/office/powerpoint/2010/main" val="3582847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16204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Current Carrying Conductors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2677656"/>
          </a:xfrm>
          <a:prstGeom prst="rect">
            <a:avLst/>
          </a:prstGeom>
          <a:noFill/>
        </p:spPr>
        <p:txBody>
          <a:bodyPr wrap="square" rtlCol="0">
            <a:spAutoFit/>
          </a:bodyPr>
          <a:lstStyle/>
          <a:p>
            <a:pPr marL="457200" indent="-457200">
              <a:buFont typeface="Arial" panose="020B0604020202020204" pitchFamily="34" charset="0"/>
              <a:buChar char="•"/>
            </a:pPr>
            <a:r>
              <a:rPr lang="en-GB" sz="2800" dirty="0"/>
              <a:t>Solenoids often have a ferromagnetic material placed inside them to further increase the strength of the magnetic field they produce. This arrangement is what we call an electromagnet.</a:t>
            </a:r>
          </a:p>
          <a:p>
            <a:pPr marL="457200" indent="-457200">
              <a:buFont typeface="Arial" panose="020B0604020202020204" pitchFamily="34" charset="0"/>
              <a:buChar char="•"/>
            </a:pPr>
            <a:r>
              <a:rPr lang="en-GB" sz="2800" dirty="0"/>
              <a:t>The right hand rule can be used to determine the north </a:t>
            </a:r>
            <a:br>
              <a:rPr lang="en-GB" sz="2800" dirty="0"/>
            </a:br>
            <a:r>
              <a:rPr lang="en-GB" sz="2800" dirty="0"/>
              <a:t>pole of a solenoid or electromagnet.</a:t>
            </a:r>
          </a:p>
          <a:p>
            <a:pPr marL="457200" indent="-457200">
              <a:buFont typeface="Arial" panose="020B0604020202020204" pitchFamily="34" charset="0"/>
              <a:buChar char="•"/>
            </a:pPr>
            <a:r>
              <a:rPr lang="en-GB" sz="2800" dirty="0"/>
              <a:t>You can also visualise the current from either end.</a:t>
            </a:r>
          </a:p>
        </p:txBody>
      </p:sp>
      <p:pic>
        <p:nvPicPr>
          <p:cNvPr id="4098" name="Picture 2" descr="Electromagnet with Counterclockwise Current">
            <a:extLst>
              <a:ext uri="{FF2B5EF4-FFF2-40B4-BE49-F238E27FC236}">
                <a16:creationId xmlns:a16="http://schemas.microsoft.com/office/drawing/2014/main" id="{EAD4C99F-B896-B41E-63B3-B04E72BBA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22" y="3315694"/>
            <a:ext cx="4723075" cy="35423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gnetic Field Produced By An Electromagnet With Clockwise Current">
            <a:extLst>
              <a:ext uri="{FF2B5EF4-FFF2-40B4-BE49-F238E27FC236}">
                <a16:creationId xmlns:a16="http://schemas.microsoft.com/office/drawing/2014/main" id="{89EC1AFA-C5FE-1E3E-70A2-F21A4A0A9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805" y="3315694"/>
            <a:ext cx="4723075" cy="35423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schematic&#10;&#10;Description automatically generated">
            <a:extLst>
              <a:ext uri="{FF2B5EF4-FFF2-40B4-BE49-F238E27FC236}">
                <a16:creationId xmlns:a16="http://schemas.microsoft.com/office/drawing/2014/main" id="{0DA3D474-923A-4DF9-FFCB-CFA77DCA45FA}"/>
              </a:ext>
            </a:extLst>
          </p:cNvPr>
          <p:cNvPicPr>
            <a:picLocks noChangeAspect="1"/>
          </p:cNvPicPr>
          <p:nvPr/>
        </p:nvPicPr>
        <p:blipFill rotWithShape="1">
          <a:blip r:embed="rId5">
            <a:extLst>
              <a:ext uri="{28A0092B-C50C-407E-A947-70E740481C1C}">
                <a14:useLocalDpi xmlns:a14="http://schemas.microsoft.com/office/drawing/2010/main" val="0"/>
              </a:ext>
            </a:extLst>
          </a:blip>
          <a:srcRect l="2059" t="3955" r="3065" b="2835"/>
          <a:stretch/>
        </p:blipFill>
        <p:spPr>
          <a:xfrm>
            <a:off x="8658969" y="1510748"/>
            <a:ext cx="3347501" cy="1751683"/>
          </a:xfrm>
          <a:prstGeom prst="rect">
            <a:avLst/>
          </a:prstGeom>
        </p:spPr>
      </p:pic>
    </p:spTree>
    <p:extLst>
      <p:ext uri="{BB962C8B-B14F-4D97-AF65-F5344CB8AC3E}">
        <p14:creationId xmlns:p14="http://schemas.microsoft.com/office/powerpoint/2010/main" val="19857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694609"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Magnetic Flux</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3" y="584775"/>
                <a:ext cx="11285418" cy="6069610"/>
              </a:xfrm>
              <a:prstGeom prst="rect">
                <a:avLst/>
              </a:prstGeom>
              <a:noFill/>
            </p:spPr>
            <p:txBody>
              <a:bodyPr wrap="square" rtlCol="0">
                <a:spAutoFit/>
              </a:bodyPr>
              <a:lstStyle/>
              <a:p>
                <a:pPr marL="457200" indent="-457200">
                  <a:buFont typeface="Arial" panose="020B0604020202020204" pitchFamily="34" charset="0"/>
                  <a:buChar char="•"/>
                </a:pPr>
                <a:r>
                  <a:rPr lang="en-GB" sz="2800" dirty="0"/>
                  <a:t>In simple terms, magnetic flux is proportional to the number of field lines passing through a given area.</a:t>
                </a:r>
              </a:p>
              <a:p>
                <a:pPr marL="457200" indent="-457200">
                  <a:buFont typeface="Arial" panose="020B0604020202020204" pitchFamily="34" charset="0"/>
                  <a:buChar char="•"/>
                </a:pPr>
                <a:r>
                  <a:rPr lang="en-GB" sz="2800" dirty="0"/>
                  <a:t>It is a product of that area and a quantity called magnetic flux density (</a:t>
                </a:r>
                <a:r>
                  <a:rPr lang="en-GB" sz="2800" i="1" dirty="0"/>
                  <a:t>B</a:t>
                </a:r>
                <a:r>
                  <a:rPr lang="en-GB" sz="2800" dirty="0"/>
                  <a:t>). Flux density is measured in tesla (T), and can be calculated for a straight wire by:</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𝐵</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𝜇</m:t>
                              </m:r>
                            </m:e>
                            <m:sub>
                              <m:r>
                                <a:rPr lang="en-AU" sz="2800" b="0" i="1" smtClean="0">
                                  <a:latin typeface="Cambria Math" panose="02040503050406030204" pitchFamily="18" charset="0"/>
                                </a:rPr>
                                <m:t>0</m:t>
                              </m:r>
                            </m:sub>
                          </m:sSub>
                        </m:num>
                        <m:den>
                          <m:r>
                            <a:rPr lang="en-AU" sz="2800" b="0" i="1" smtClean="0">
                              <a:latin typeface="Cambria Math" panose="02040503050406030204" pitchFamily="18" charset="0"/>
                            </a:rPr>
                            <m:t>2</m:t>
                          </m:r>
                          <m:r>
                            <a:rPr lang="en-AU" sz="2800" b="0" i="1" smtClean="0">
                              <a:latin typeface="Cambria Math" panose="02040503050406030204" pitchFamily="18" charset="0"/>
                            </a:rPr>
                            <m:t>𝜋</m:t>
                          </m:r>
                        </m:den>
                      </m:f>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𝐼</m:t>
                          </m:r>
                        </m:num>
                        <m:den>
                          <m:r>
                            <a:rPr lang="en-AU" sz="2800" b="0" i="1" smtClean="0">
                              <a:latin typeface="Cambria Math" panose="02040503050406030204" pitchFamily="18" charset="0"/>
                            </a:rPr>
                            <m:t>𝑟</m:t>
                          </m:r>
                        </m:den>
                      </m:f>
                    </m:oMath>
                  </m:oMathPara>
                </a14:m>
                <a:endParaRPr lang="en-GB" sz="2800" dirty="0"/>
              </a:p>
              <a:p>
                <a:pPr marL="457200" indent="-457200">
                  <a:buFont typeface="Arial" panose="020B0604020202020204" pitchFamily="34" charset="0"/>
                  <a:buChar char="•"/>
                </a:pPr>
                <a:r>
                  <a:rPr lang="en-GB" sz="2800" i="1" dirty="0"/>
                  <a:t>μ</a:t>
                </a:r>
                <a:r>
                  <a:rPr lang="en-GB" sz="2800" baseline="-25000" dirty="0"/>
                  <a:t>0</a:t>
                </a:r>
                <a:r>
                  <a:rPr lang="en-GB" sz="2800" dirty="0"/>
                  <a:t> is the permeability of free space, a.k.a. the magnetic constant: </a:t>
                </a:r>
                <a:r>
                  <a:rPr lang="en-AU" sz="2800" dirty="0"/>
                  <a:t>essentially a measure of how difficult it is to form a magnetic field</a:t>
                </a:r>
              </a:p>
              <a:p>
                <a:pPr marL="457200" indent="-457200">
                  <a:buFont typeface="Arial" panose="020B0604020202020204" pitchFamily="34" charset="0"/>
                  <a:buChar char="•"/>
                </a:pPr>
                <a:r>
                  <a:rPr lang="en-AU" sz="2800" i="1" dirty="0"/>
                  <a:t>I</a:t>
                </a:r>
                <a:r>
                  <a:rPr lang="en-AU" sz="2800" dirty="0"/>
                  <a:t> is the current in amperes (A)</a:t>
                </a:r>
              </a:p>
              <a:p>
                <a:pPr marL="457200" indent="-457200">
                  <a:buFont typeface="Arial" panose="020B0604020202020204" pitchFamily="34" charset="0"/>
                  <a:buChar char="•"/>
                </a:pPr>
                <a:r>
                  <a:rPr lang="en-AU" sz="2800" i="1" dirty="0"/>
                  <a:t>r</a:t>
                </a:r>
                <a:r>
                  <a:rPr lang="en-AU" sz="2800" dirty="0"/>
                  <a:t> is the distance from the wire in m</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Note that magnetic flux density and magnetic field strength are closely related but not the same.</a:t>
                </a:r>
                <a:endParaRPr lang="en-GB" sz="2800" dirty="0"/>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3" y="584775"/>
                <a:ext cx="11285418" cy="6069610"/>
              </a:xfrm>
              <a:prstGeom prst="rect">
                <a:avLst/>
              </a:prstGeom>
              <a:blipFill>
                <a:blip r:embed="rId3"/>
                <a:stretch>
                  <a:fillRect l="-972" t="-1004" r="-1135" b="-1908"/>
                </a:stretch>
              </a:blipFill>
            </p:spPr>
            <p:txBody>
              <a:bodyPr/>
              <a:lstStyle/>
              <a:p>
                <a:r>
                  <a:rPr lang="en-AU">
                    <a:noFill/>
                  </a:rPr>
                  <a:t> </a:t>
                </a:r>
              </a:p>
            </p:txBody>
          </p:sp>
        </mc:Fallback>
      </mc:AlternateContent>
    </p:spTree>
    <p:extLst>
      <p:ext uri="{BB962C8B-B14F-4D97-AF65-F5344CB8AC3E}">
        <p14:creationId xmlns:p14="http://schemas.microsoft.com/office/powerpoint/2010/main" val="61620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0" y="584775"/>
                <a:ext cx="11582402" cy="5604419"/>
              </a:xfrm>
              <a:prstGeom prst="rect">
                <a:avLst/>
              </a:prstGeom>
              <a:noFill/>
            </p:spPr>
            <p:txBody>
              <a:bodyPr wrap="square" rtlCol="0">
                <a:spAutoFit/>
              </a:bodyPr>
              <a:lstStyle/>
              <a:p>
                <a:r>
                  <a:rPr lang="en-GB" sz="2800" dirty="0"/>
                  <a:t>The current in a long, straight wire produces a 2.50 </a:t>
                </a:r>
                <a:r>
                  <a:rPr lang="el-GR" sz="2800" dirty="0"/>
                  <a:t>μ</a:t>
                </a:r>
                <a:r>
                  <a:rPr lang="en-GB" sz="2800" dirty="0"/>
                  <a:t>T magnetic field 12.0 cm from the wire.</a:t>
                </a:r>
              </a:p>
              <a:p>
                <a:pPr marL="514350" indent="-514350">
                  <a:buFont typeface="+mj-lt"/>
                  <a:buAutoNum type="alphaLcParenR"/>
                </a:pPr>
                <a:r>
                  <a:rPr lang="en-GB" sz="2800" dirty="0"/>
                  <a:t>Calculate the current in the wire.</a:t>
                </a:r>
              </a:p>
              <a:p>
                <a:pPr marL="514350" indent="-514350">
                  <a:buFont typeface="+mj-lt"/>
                  <a:buAutoNum type="alphaLcParenR"/>
                </a:pPr>
                <a:r>
                  <a:rPr lang="en-GB" sz="2800" dirty="0"/>
                  <a:t>How far away from the wire will the magnetic flux density drop to 1.50 </a:t>
                </a:r>
                <a:r>
                  <a:rPr lang="el-GR" sz="2800" dirty="0"/>
                  <a:t>μ</a:t>
                </a:r>
                <a:r>
                  <a:rPr lang="en-GB" sz="2800" dirty="0"/>
                  <a:t>T?</a:t>
                </a:r>
              </a:p>
              <a:p>
                <a:endParaRPr lang="en-GB" sz="2800" dirty="0"/>
              </a:p>
              <a:p>
                <a:pPr/>
                <a14:m>
                  <m:oMathPara xmlns:m="http://schemas.openxmlformats.org/officeDocument/2006/math">
                    <m:oMathParaPr>
                      <m:jc m:val="centerGroup"/>
                    </m:oMathParaPr>
                    <m:oMath xmlns:m="http://schemas.openxmlformats.org/officeDocument/2006/math">
                      <m:r>
                        <a:rPr lang="en-AU" sz="2800" i="1">
                          <a:latin typeface="Cambria Math" panose="02040503050406030204" pitchFamily="18" charset="0"/>
                        </a:rPr>
                        <m:t>𝐵</m:t>
                      </m:r>
                      <m:r>
                        <a:rPr lang="en-AU" sz="2800" i="1">
                          <a:latin typeface="Cambria Math" panose="02040503050406030204" pitchFamily="18" charset="0"/>
                        </a:rPr>
                        <m:t>=</m:t>
                      </m:r>
                      <m:f>
                        <m:fPr>
                          <m:ctrlPr>
                            <a:rPr lang="en-AU" sz="2800" i="1">
                              <a:latin typeface="Cambria Math" panose="02040503050406030204" pitchFamily="18" charset="0"/>
                            </a:rPr>
                          </m:ctrlPr>
                        </m:fPr>
                        <m:num>
                          <m:sSub>
                            <m:sSubPr>
                              <m:ctrlPr>
                                <a:rPr lang="en-AU" sz="2800" i="1">
                                  <a:latin typeface="Cambria Math" panose="02040503050406030204" pitchFamily="18" charset="0"/>
                                </a:rPr>
                              </m:ctrlPr>
                            </m:sSubPr>
                            <m:e>
                              <m:r>
                                <a:rPr lang="en-AU" sz="2800" i="1">
                                  <a:latin typeface="Cambria Math" panose="02040503050406030204" pitchFamily="18" charset="0"/>
                                </a:rPr>
                                <m:t>𝜇</m:t>
                              </m:r>
                            </m:e>
                            <m:sub>
                              <m:r>
                                <a:rPr lang="en-AU" sz="2800" i="1">
                                  <a:latin typeface="Cambria Math" panose="02040503050406030204" pitchFamily="18" charset="0"/>
                                </a:rPr>
                                <m:t>0</m:t>
                              </m:r>
                            </m:sub>
                          </m:sSub>
                        </m:num>
                        <m:den>
                          <m:r>
                            <a:rPr lang="en-AU" sz="2800" i="1">
                              <a:latin typeface="Cambria Math" panose="02040503050406030204" pitchFamily="18" charset="0"/>
                            </a:rPr>
                            <m:t>2</m:t>
                          </m:r>
                          <m:r>
                            <a:rPr lang="en-AU" sz="2800" i="1">
                              <a:latin typeface="Cambria Math" panose="02040503050406030204" pitchFamily="18" charset="0"/>
                            </a:rPr>
                            <m:t>𝜋</m:t>
                          </m:r>
                        </m:den>
                      </m:f>
                      <m:f>
                        <m:fPr>
                          <m:ctrlPr>
                            <a:rPr lang="en-AU" sz="2800" i="1">
                              <a:latin typeface="Cambria Math" panose="02040503050406030204" pitchFamily="18" charset="0"/>
                            </a:rPr>
                          </m:ctrlPr>
                        </m:fPr>
                        <m:num>
                          <m:r>
                            <a:rPr lang="en-AU" sz="2800" i="1">
                              <a:latin typeface="Cambria Math" panose="02040503050406030204" pitchFamily="18" charset="0"/>
                            </a:rPr>
                            <m:t>𝐼</m:t>
                          </m:r>
                        </m:num>
                        <m:den>
                          <m:r>
                            <a:rPr lang="en-AU" sz="2800" i="1">
                              <a:latin typeface="Cambria Math" panose="02040503050406030204" pitchFamily="18" charset="0"/>
                            </a:rPr>
                            <m:t>𝑟</m:t>
                          </m:r>
                        </m:den>
                      </m:f>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𝐼</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2</m:t>
                          </m:r>
                          <m:r>
                            <a:rPr lang="en-AU" sz="2800" b="0" i="1" smtClean="0">
                              <a:latin typeface="Cambria Math" panose="02040503050406030204" pitchFamily="18" charset="0"/>
                            </a:rPr>
                            <m:t>𝜋</m:t>
                          </m:r>
                          <m:r>
                            <a:rPr lang="en-AU" sz="2800" b="0" i="1" smtClean="0">
                              <a:latin typeface="Cambria Math" panose="02040503050406030204" pitchFamily="18" charset="0"/>
                            </a:rPr>
                            <m:t>𝐵𝑟</m:t>
                          </m:r>
                        </m:num>
                        <m:den>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𝜇</m:t>
                              </m:r>
                            </m:e>
                            <m:sub>
                              <m:r>
                                <a:rPr lang="en-AU" sz="2800" b="0" i="1" smtClean="0">
                                  <a:latin typeface="Cambria Math" panose="02040503050406030204" pitchFamily="18" charset="0"/>
                                </a:rPr>
                                <m:t>0</m:t>
                              </m:r>
                            </m:sub>
                          </m:sSub>
                        </m:den>
                      </m:f>
                      <m:r>
                        <a:rPr lang="en-AU" sz="2800" b="0" i="1" smtClean="0">
                          <a:latin typeface="Cambria Math" panose="02040503050406030204" pitchFamily="18" charset="0"/>
                        </a:rPr>
                        <m:t>=1.50 </m:t>
                      </m:r>
                      <m:r>
                        <m:rPr>
                          <m:nor/>
                        </m:rPr>
                        <a:rPr lang="en-AU" sz="2800" b="0" i="0" smtClean="0">
                          <a:latin typeface="Cambria Math" panose="02040503050406030204" pitchFamily="18" charset="0"/>
                        </a:rPr>
                        <m:t>A</m:t>
                      </m:r>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𝑟</m:t>
                      </m:r>
                      <m:r>
                        <a:rPr lang="en-AU" sz="2800" i="1">
                          <a:latin typeface="Cambria Math" panose="02040503050406030204" pitchFamily="18" charset="0"/>
                        </a:rPr>
                        <m:t>=</m:t>
                      </m:r>
                      <m:f>
                        <m:fPr>
                          <m:ctrlPr>
                            <a:rPr lang="en-AU" sz="2800" i="1">
                              <a:latin typeface="Cambria Math" panose="02040503050406030204" pitchFamily="18" charset="0"/>
                            </a:rPr>
                          </m:ctrlPr>
                        </m:fPr>
                        <m:num>
                          <m:sSub>
                            <m:sSubPr>
                              <m:ctrlPr>
                                <a:rPr lang="en-AU" sz="2800" i="1">
                                  <a:latin typeface="Cambria Math" panose="02040503050406030204" pitchFamily="18" charset="0"/>
                                </a:rPr>
                              </m:ctrlPr>
                            </m:sSubPr>
                            <m:e>
                              <m:r>
                                <a:rPr lang="en-AU" sz="2800" i="1">
                                  <a:latin typeface="Cambria Math" panose="02040503050406030204" pitchFamily="18" charset="0"/>
                                </a:rPr>
                                <m:t>𝜇</m:t>
                              </m:r>
                            </m:e>
                            <m:sub>
                              <m:r>
                                <a:rPr lang="en-AU" sz="2800" i="1">
                                  <a:latin typeface="Cambria Math" panose="02040503050406030204" pitchFamily="18" charset="0"/>
                                </a:rPr>
                                <m:t>0</m:t>
                              </m:r>
                            </m:sub>
                          </m:sSub>
                        </m:num>
                        <m:den>
                          <m:r>
                            <a:rPr lang="en-AU" sz="2800" i="1">
                              <a:latin typeface="Cambria Math" panose="02040503050406030204" pitchFamily="18" charset="0"/>
                            </a:rPr>
                            <m:t>2</m:t>
                          </m:r>
                          <m:r>
                            <a:rPr lang="en-AU" sz="2800" i="1">
                              <a:latin typeface="Cambria Math" panose="02040503050406030204" pitchFamily="18" charset="0"/>
                            </a:rPr>
                            <m:t>𝜋</m:t>
                          </m:r>
                        </m:den>
                      </m:f>
                      <m:f>
                        <m:fPr>
                          <m:ctrlPr>
                            <a:rPr lang="en-AU" sz="2800" i="1">
                              <a:latin typeface="Cambria Math" panose="02040503050406030204" pitchFamily="18" charset="0"/>
                            </a:rPr>
                          </m:ctrlPr>
                        </m:fPr>
                        <m:num>
                          <m:r>
                            <a:rPr lang="en-AU" sz="2800" i="1">
                              <a:latin typeface="Cambria Math" panose="02040503050406030204" pitchFamily="18" charset="0"/>
                            </a:rPr>
                            <m:t>𝐼</m:t>
                          </m:r>
                        </m:num>
                        <m:den>
                          <m:r>
                            <a:rPr lang="en-AU" sz="2800" b="0" i="1" smtClean="0">
                              <a:latin typeface="Cambria Math" panose="02040503050406030204" pitchFamily="18" charset="0"/>
                            </a:rPr>
                            <m:t>𝐵</m:t>
                          </m:r>
                        </m:den>
                      </m:f>
                      <m:r>
                        <a:rPr lang="en-AU" sz="2800" b="0" i="1" smtClean="0">
                          <a:latin typeface="Cambria Math" panose="02040503050406030204" pitchFamily="18" charset="0"/>
                        </a:rPr>
                        <m:t>=0.200 </m:t>
                      </m:r>
                      <m:r>
                        <m:rPr>
                          <m:nor/>
                        </m:rPr>
                        <a:rPr lang="en-AU" sz="2800" b="0" i="0" smtClean="0">
                          <a:latin typeface="Cambria Math" panose="02040503050406030204" pitchFamily="18" charset="0"/>
                        </a:rPr>
                        <m:t>m</m:t>
                      </m:r>
                    </m:oMath>
                  </m:oMathPara>
                </a14:m>
                <a:endParaRPr lang="en-GB" sz="2800" dirty="0"/>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0" y="584775"/>
                <a:ext cx="11582402" cy="5604419"/>
              </a:xfrm>
              <a:prstGeom prst="rect">
                <a:avLst/>
              </a:prstGeom>
              <a:blipFill>
                <a:blip r:embed="rId3"/>
                <a:stretch>
                  <a:fillRect l="-1105" t="-1088" r="-158"/>
                </a:stretch>
              </a:blipFill>
            </p:spPr>
            <p:txBody>
              <a:bodyPr/>
              <a:lstStyle/>
              <a:p>
                <a:r>
                  <a:rPr lang="en-AU">
                    <a:noFill/>
                  </a:rPr>
                  <a:t> </a:t>
                </a:r>
              </a:p>
            </p:txBody>
          </p:sp>
        </mc:Fallback>
      </mc:AlternateContent>
    </p:spTree>
    <p:extLst>
      <p:ext uri="{BB962C8B-B14F-4D97-AF65-F5344CB8AC3E}">
        <p14:creationId xmlns:p14="http://schemas.microsoft.com/office/powerpoint/2010/main" val="37656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#2</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2246769"/>
          </a:xfrm>
          <a:prstGeom prst="rect">
            <a:avLst/>
          </a:prstGeom>
          <a:noFill/>
        </p:spPr>
        <p:txBody>
          <a:bodyPr wrap="square" rtlCol="0">
            <a:spAutoFit/>
          </a:bodyPr>
          <a:lstStyle/>
          <a:p>
            <a:r>
              <a:rPr lang="en-GB" sz="2800" dirty="0"/>
              <a:t>A sensitive experiment is being conducted in a region where the Earth’s magnetic field is declined at 19.0° and has a flux density 58.0 </a:t>
            </a:r>
            <a:r>
              <a:rPr lang="en-GB" sz="2800" dirty="0" err="1"/>
              <a:t>μT</a:t>
            </a:r>
            <a:r>
              <a:rPr lang="en-GB" sz="2800" dirty="0"/>
              <a:t>.</a:t>
            </a:r>
          </a:p>
          <a:p>
            <a:pPr marL="514350" indent="-514350">
              <a:buFont typeface="+mj-lt"/>
              <a:buAutoNum type="alphaLcParenR"/>
            </a:pPr>
            <a:r>
              <a:rPr lang="en-GB" sz="2800" b="0" dirty="0"/>
              <a:t>In which hemisphere is the experiment being conducted?</a:t>
            </a:r>
          </a:p>
          <a:p>
            <a:pPr marL="514350" indent="-514350">
              <a:buFont typeface="+mj-lt"/>
              <a:buAutoNum type="alphaLcParenR"/>
            </a:pPr>
            <a:r>
              <a:rPr lang="en-GB" sz="2800" b="0" dirty="0"/>
              <a:t>Calculate the component of the Earth’s magnetic flux density parallel with the surface in this region.</a:t>
            </a:r>
            <a:endParaRPr lang="en-AU" sz="2800" b="0" dirty="0"/>
          </a:p>
        </p:txBody>
      </p:sp>
    </p:spTree>
    <p:extLst>
      <p:ext uri="{BB962C8B-B14F-4D97-AF65-F5344CB8AC3E}">
        <p14:creationId xmlns:p14="http://schemas.microsoft.com/office/powerpoint/2010/main" val="14902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990380"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Magnetic Fields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432530"/>
          </a:xfrm>
          <a:prstGeom prst="rect">
            <a:avLst/>
          </a:prstGeom>
          <a:noFill/>
        </p:spPr>
        <p:txBody>
          <a:bodyPr wrap="square" rtlCol="0">
            <a:spAutoFit/>
          </a:bodyPr>
          <a:lstStyle/>
          <a:p>
            <a:pPr marL="457200" indent="-457200">
              <a:buFont typeface="Arial" panose="020B0604020202020204" pitchFamily="34" charset="0"/>
              <a:buChar char="•"/>
            </a:pPr>
            <a:r>
              <a:rPr lang="en-AU" sz="2800" dirty="0"/>
              <a:t>In physics, a field is a region in which an object may experience a force.</a:t>
            </a:r>
          </a:p>
          <a:p>
            <a:pPr marL="914400" lvl="1" indent="-457200">
              <a:buFont typeface="Arial" panose="020B0604020202020204" pitchFamily="34" charset="0"/>
              <a:buChar char="•"/>
            </a:pPr>
            <a:r>
              <a:rPr lang="en-AU" sz="2400" dirty="0"/>
              <a:t>In a gravitational field, objects with mass experience a force.</a:t>
            </a:r>
          </a:p>
          <a:p>
            <a:pPr marL="914400" lvl="1" indent="-457200">
              <a:buFont typeface="Arial" panose="020B0604020202020204" pitchFamily="34" charset="0"/>
              <a:buChar char="•"/>
            </a:pPr>
            <a:r>
              <a:rPr lang="en-AU" sz="2400" dirty="0"/>
              <a:t>In an electric field, charged objects experience a force.</a:t>
            </a:r>
          </a:p>
          <a:p>
            <a:pPr marL="457200" indent="-457200">
              <a:buFont typeface="Arial" panose="020B0604020202020204" pitchFamily="34" charset="0"/>
              <a:buChar char="•"/>
            </a:pPr>
            <a:r>
              <a:rPr lang="en-AU" sz="2800" dirty="0"/>
              <a:t>In a magnetic field, magnetic objects experience a force.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Magnetic fields are created by magnets, of which there </a:t>
            </a:r>
            <a:br>
              <a:rPr lang="en-AU" sz="2800" dirty="0"/>
            </a:br>
            <a:r>
              <a:rPr lang="en-AU" sz="2800" dirty="0"/>
              <a:t>are three types:</a:t>
            </a:r>
          </a:p>
          <a:p>
            <a:pPr marL="914400" lvl="1" indent="-457200">
              <a:buFont typeface="Arial" panose="020B0604020202020204" pitchFamily="34" charset="0"/>
              <a:buChar char="•"/>
            </a:pPr>
            <a:r>
              <a:rPr lang="en-AU" sz="2600" dirty="0"/>
              <a:t>Permanent magnets</a:t>
            </a:r>
          </a:p>
          <a:p>
            <a:pPr marL="914400" lvl="1" indent="-457200">
              <a:buFont typeface="Arial" panose="020B0604020202020204" pitchFamily="34" charset="0"/>
              <a:buChar char="•"/>
            </a:pPr>
            <a:r>
              <a:rPr lang="en-AU" sz="2600" dirty="0"/>
              <a:t>Temporary (a.k.a. induced) magnets</a:t>
            </a:r>
          </a:p>
          <a:p>
            <a:pPr marL="914400" lvl="1" indent="-457200">
              <a:buFont typeface="Arial" panose="020B0604020202020204" pitchFamily="34" charset="0"/>
              <a:buChar char="•"/>
            </a:pPr>
            <a:r>
              <a:rPr lang="en-AU" sz="2600" dirty="0"/>
              <a:t>Electromagnets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Magnets always have two poles – a north pole and a </a:t>
            </a:r>
            <a:br>
              <a:rPr lang="en-AU" sz="2800" dirty="0"/>
            </a:br>
            <a:r>
              <a:rPr lang="en-AU" sz="2800" dirty="0"/>
              <a:t>south pole – near their ends. For this reason magnets</a:t>
            </a:r>
            <a:br>
              <a:rPr lang="en-AU" sz="2800" dirty="0"/>
            </a:br>
            <a:r>
              <a:rPr lang="en-AU" sz="2800" dirty="0"/>
              <a:t>are described as dipolar and their fields are sometimes </a:t>
            </a:r>
            <a:br>
              <a:rPr lang="en-AU" sz="2800" dirty="0"/>
            </a:br>
            <a:r>
              <a:rPr lang="en-AU" sz="2800" dirty="0"/>
              <a:t>called dipole fields.</a:t>
            </a:r>
          </a:p>
        </p:txBody>
      </p:sp>
      <p:pic>
        <p:nvPicPr>
          <p:cNvPr id="1026" name="Picture 2">
            <a:extLst>
              <a:ext uri="{FF2B5EF4-FFF2-40B4-BE49-F238E27FC236}">
                <a16:creationId xmlns:a16="http://schemas.microsoft.com/office/drawing/2014/main" id="{573D25A6-940D-E481-3F4E-28F78321C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72487" y="1997898"/>
            <a:ext cx="4286250" cy="3152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5ACB11-7AE5-672A-D1F4-8D8A68F9BE86}"/>
              </a:ext>
            </a:extLst>
          </p:cNvPr>
          <p:cNvSpPr txBox="1"/>
          <p:nvPr/>
        </p:nvSpPr>
        <p:spPr>
          <a:xfrm>
            <a:off x="9039224" y="5717411"/>
            <a:ext cx="3152776" cy="923330"/>
          </a:xfrm>
          <a:prstGeom prst="rect">
            <a:avLst/>
          </a:prstGeom>
          <a:noFill/>
        </p:spPr>
        <p:txBody>
          <a:bodyPr wrap="square" rtlCol="0">
            <a:spAutoFit/>
          </a:bodyPr>
          <a:lstStyle/>
          <a:p>
            <a:pPr algn="ctr"/>
            <a:r>
              <a:rPr lang="en-AU" dirty="0"/>
              <a:t>In a magnetic field, tiny pieces of iron (called iron filings) show the field’s shape.</a:t>
            </a:r>
          </a:p>
        </p:txBody>
      </p:sp>
    </p:spTree>
    <p:extLst>
      <p:ext uri="{BB962C8B-B14F-4D97-AF65-F5344CB8AC3E}">
        <p14:creationId xmlns:p14="http://schemas.microsoft.com/office/powerpoint/2010/main" val="327834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48634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Drawing Magnetic Fields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2677656"/>
          </a:xfrm>
          <a:prstGeom prst="rect">
            <a:avLst/>
          </a:prstGeom>
          <a:noFill/>
        </p:spPr>
        <p:txBody>
          <a:bodyPr wrap="square" rtlCol="0">
            <a:spAutoFit/>
          </a:bodyPr>
          <a:lstStyle/>
          <a:p>
            <a:pPr marL="457200" indent="-457200">
              <a:buFont typeface="Arial" panose="020B0604020202020204" pitchFamily="34" charset="0"/>
              <a:buChar char="•"/>
            </a:pPr>
            <a:r>
              <a:rPr lang="en-AU" sz="2800" dirty="0"/>
              <a:t>Magnetic fields are represented by field lines with arrows that show the direction that the north end of a magnet would point if allowed to move freely.</a:t>
            </a:r>
          </a:p>
          <a:p>
            <a:pPr marL="914400" lvl="1" indent="-457200">
              <a:buFont typeface="Arial" panose="020B0604020202020204" pitchFamily="34" charset="0"/>
              <a:buChar char="•"/>
            </a:pPr>
            <a:r>
              <a:rPr lang="en-AU" sz="2800" dirty="0"/>
              <a:t>However, these field lines always form closed loops, so the opposite is true inside the magnet. (This is not always shown.)</a:t>
            </a:r>
          </a:p>
          <a:p>
            <a:pPr marL="457200" indent="-457200">
              <a:buFont typeface="Arial" panose="020B0604020202020204" pitchFamily="34" charset="0"/>
              <a:buChar char="•"/>
            </a:pPr>
            <a:r>
              <a:rPr lang="en-AU" sz="2800" dirty="0"/>
              <a:t>Similar to charge, unlike poles attract and like poles repel.</a:t>
            </a:r>
          </a:p>
        </p:txBody>
      </p:sp>
      <p:pic>
        <p:nvPicPr>
          <p:cNvPr id="2054" name="Picture 6">
            <a:extLst>
              <a:ext uri="{FF2B5EF4-FFF2-40B4-BE49-F238E27FC236}">
                <a16:creationId xmlns:a16="http://schemas.microsoft.com/office/drawing/2014/main" id="{54641699-7816-BC73-52CD-D438F5D49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973" y="3262431"/>
            <a:ext cx="5348053" cy="33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48634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Drawing Magnetic Fields</a:t>
            </a:r>
          </a:p>
        </p:txBody>
      </p:sp>
      <p:pic>
        <p:nvPicPr>
          <p:cNvPr id="2056" name="Picture 8">
            <a:extLst>
              <a:ext uri="{FF2B5EF4-FFF2-40B4-BE49-F238E27FC236}">
                <a16:creationId xmlns:a16="http://schemas.microsoft.com/office/drawing/2014/main" id="{1E52ADAF-B443-09EB-BE84-D28A81CA5D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583"/>
          <a:stretch/>
        </p:blipFill>
        <p:spPr bwMode="auto">
          <a:xfrm>
            <a:off x="4585127" y="3552667"/>
            <a:ext cx="7539038" cy="29899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7D203B21-ED62-3F5E-8379-F64C4D48F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059" b="2063"/>
          <a:stretch/>
        </p:blipFill>
        <p:spPr bwMode="auto">
          <a:xfrm>
            <a:off x="4585127" y="652151"/>
            <a:ext cx="7539038" cy="2833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F11DC05-41EC-FF4B-3701-6A92FEA082A7}"/>
              </a:ext>
            </a:extLst>
          </p:cNvPr>
          <p:cNvCxnSpPr>
            <a:stCxn id="2" idx="0"/>
            <a:endCxn id="2056" idx="2"/>
          </p:cNvCxnSpPr>
          <p:nvPr/>
        </p:nvCxnSpPr>
        <p:spPr>
          <a:xfrm>
            <a:off x="8354646" y="652151"/>
            <a:ext cx="0" cy="58904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322327-4D8D-DEB2-E802-034A942578CD}"/>
              </a:ext>
            </a:extLst>
          </p:cNvPr>
          <p:cNvCxnSpPr>
            <a:cxnSpLocks/>
          </p:cNvCxnSpPr>
          <p:nvPr/>
        </p:nvCxnSpPr>
        <p:spPr>
          <a:xfrm flipH="1">
            <a:off x="4585127" y="3532181"/>
            <a:ext cx="75390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D3FD7A-CB0B-32F2-7A68-A484137E343D}"/>
              </a:ext>
            </a:extLst>
          </p:cNvPr>
          <p:cNvSpPr txBox="1"/>
          <p:nvPr/>
        </p:nvSpPr>
        <p:spPr>
          <a:xfrm>
            <a:off x="-2" y="584775"/>
            <a:ext cx="4486340" cy="3539430"/>
          </a:xfrm>
          <a:prstGeom prst="rect">
            <a:avLst/>
          </a:prstGeom>
          <a:noFill/>
        </p:spPr>
        <p:txBody>
          <a:bodyPr wrap="square" rtlCol="0">
            <a:spAutoFit/>
          </a:bodyPr>
          <a:lstStyle/>
          <a:p>
            <a:pPr marL="457200" indent="-457200">
              <a:buFont typeface="Arial" panose="020B0604020202020204" pitchFamily="34" charset="0"/>
              <a:buChar char="•"/>
            </a:pPr>
            <a:r>
              <a:rPr lang="en-AU" sz="2800" dirty="0"/>
              <a:t>Much like other field lines:</a:t>
            </a:r>
          </a:p>
          <a:p>
            <a:pPr marL="914400" lvl="1" indent="-457200">
              <a:buFont typeface="Arial" panose="020B0604020202020204" pitchFamily="34" charset="0"/>
              <a:buChar char="•"/>
            </a:pPr>
            <a:r>
              <a:rPr lang="en-AU" sz="2800" dirty="0"/>
              <a:t>Field lines never cross</a:t>
            </a:r>
          </a:p>
          <a:p>
            <a:pPr marL="914400" lvl="1" indent="-457200">
              <a:buFont typeface="Arial" panose="020B0604020202020204" pitchFamily="34" charset="0"/>
              <a:buChar char="•"/>
            </a:pPr>
            <a:r>
              <a:rPr lang="en-AU" sz="2800" dirty="0"/>
              <a:t>The density of the lines shows the strength of the field</a:t>
            </a:r>
          </a:p>
          <a:p>
            <a:pPr marL="914400" lvl="1" indent="-457200">
              <a:buFont typeface="Arial" panose="020B0604020202020204" pitchFamily="34" charset="0"/>
              <a:buChar char="•"/>
            </a:pPr>
            <a:r>
              <a:rPr lang="en-AU" sz="2800" dirty="0"/>
              <a:t>Density / strength increases as you approach the poles</a:t>
            </a:r>
          </a:p>
        </p:txBody>
      </p:sp>
    </p:spTree>
    <p:extLst>
      <p:ext uri="{BB962C8B-B14F-4D97-AF65-F5344CB8AC3E}">
        <p14:creationId xmlns:p14="http://schemas.microsoft.com/office/powerpoint/2010/main" val="421467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959620"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The Earth’s Magnetic Field</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6124754"/>
          </a:xfrm>
          <a:prstGeom prst="rect">
            <a:avLst/>
          </a:prstGeom>
          <a:noFill/>
        </p:spPr>
        <p:txBody>
          <a:bodyPr wrap="square" rtlCol="0">
            <a:spAutoFit/>
          </a:bodyPr>
          <a:lstStyle/>
          <a:p>
            <a:pPr marL="457200" indent="-457200">
              <a:buFont typeface="Arial" panose="020B0604020202020204" pitchFamily="34" charset="0"/>
              <a:buChar char="•"/>
            </a:pPr>
            <a:r>
              <a:rPr lang="en-AU" sz="2800" dirty="0"/>
              <a:t>For compasses to work the way they do, the </a:t>
            </a:r>
            <a:br>
              <a:rPr lang="en-AU" sz="2800" dirty="0"/>
            </a:br>
            <a:r>
              <a:rPr lang="en-AU" sz="2800" dirty="0"/>
              <a:t>Earth’s magnetic field lines must point towards </a:t>
            </a:r>
            <a:br>
              <a:rPr lang="en-AU" sz="2800" dirty="0"/>
            </a:br>
            <a:r>
              <a:rPr lang="en-AU" sz="2800" dirty="0"/>
              <a:t>the North Pole – which means that the </a:t>
            </a:r>
            <a:br>
              <a:rPr lang="en-AU" sz="2800" dirty="0"/>
            </a:br>
            <a:r>
              <a:rPr lang="en-AU" sz="2800" dirty="0"/>
              <a:t>geographic North Pole is a magnetic south pole!</a:t>
            </a:r>
          </a:p>
          <a:p>
            <a:pPr marL="457200" indent="-457200">
              <a:buFont typeface="Arial" panose="020B0604020202020204" pitchFamily="34" charset="0"/>
              <a:buChar char="•"/>
            </a:pPr>
            <a:r>
              <a:rPr lang="en-AU" sz="2800" dirty="0"/>
              <a:t>The two are actually hundreds of kilometres </a:t>
            </a:r>
            <a:br>
              <a:rPr lang="en-AU" sz="2800" dirty="0"/>
            </a:br>
            <a:r>
              <a:rPr lang="en-AU" sz="2800" dirty="0"/>
              <a:t>apart (almost 3000 km at the South Pole), and </a:t>
            </a:r>
            <a:br>
              <a:rPr lang="en-AU" sz="2800" dirty="0"/>
            </a:br>
            <a:r>
              <a:rPr lang="en-AU" sz="2800" dirty="0"/>
              <a:t>the magnetic poles are constantly moving.</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400" dirty="0"/>
              <a:t>Fun facts:</a:t>
            </a:r>
          </a:p>
          <a:p>
            <a:pPr marL="914400" lvl="1" indent="-457200">
              <a:buFont typeface="Arial" panose="020B0604020202020204" pitchFamily="34" charset="0"/>
              <a:buChar char="•"/>
            </a:pPr>
            <a:r>
              <a:rPr lang="en-AU" sz="2400" dirty="0"/>
              <a:t>Geologists have found evidence that the Earth’s </a:t>
            </a:r>
            <a:br>
              <a:rPr lang="en-AU" sz="2400" dirty="0"/>
            </a:br>
            <a:r>
              <a:rPr lang="en-AU" sz="2400" dirty="0"/>
              <a:t>magnetic field has flipped randomly almost 200 times </a:t>
            </a:r>
            <a:br>
              <a:rPr lang="en-AU" sz="2400" dirty="0"/>
            </a:br>
            <a:r>
              <a:rPr lang="en-AU" sz="2400" dirty="0"/>
              <a:t>throughout its history – though this hasn’t happened </a:t>
            </a:r>
            <a:br>
              <a:rPr lang="en-AU" sz="2400" dirty="0"/>
            </a:br>
            <a:r>
              <a:rPr lang="en-AU" sz="2400" dirty="0"/>
              <a:t>for 780,000 years.</a:t>
            </a:r>
          </a:p>
          <a:p>
            <a:pPr marL="914400" lvl="1" indent="-457200">
              <a:buFont typeface="Arial" panose="020B0604020202020204" pitchFamily="34" charset="0"/>
              <a:buChar char="•"/>
            </a:pPr>
            <a:r>
              <a:rPr lang="en-AU" sz="2400" dirty="0"/>
              <a:t>The Earth’s magnetic field protects us from a constant</a:t>
            </a:r>
            <a:br>
              <a:rPr lang="en-AU" sz="2400" dirty="0"/>
            </a:br>
            <a:r>
              <a:rPr lang="en-AU" sz="2400" dirty="0"/>
              <a:t>barrage of high-energy particles from the Sun.</a:t>
            </a:r>
          </a:p>
        </p:txBody>
      </p:sp>
      <p:pic>
        <p:nvPicPr>
          <p:cNvPr id="3074" name="Picture 2">
            <a:extLst>
              <a:ext uri="{FF2B5EF4-FFF2-40B4-BE49-F238E27FC236}">
                <a16:creationId xmlns:a16="http://schemas.microsoft.com/office/drawing/2014/main" id="{E5B742D5-DCEC-9DD2-3BA4-152800334F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 t="4829" r="2049" b="5047"/>
          <a:stretch/>
        </p:blipFill>
        <p:spPr bwMode="auto">
          <a:xfrm>
            <a:off x="7627816" y="0"/>
            <a:ext cx="4192788" cy="39311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arth is surrounded by a system of magnetic fields, called the magnetosphere. The magnetosphere shields our home planet from harmful solar and cosmic particle radiation, but it can change shape in response to incoming space weather from the Sun.">
            <a:extLst>
              <a:ext uri="{FF2B5EF4-FFF2-40B4-BE49-F238E27FC236}">
                <a16:creationId xmlns:a16="http://schemas.microsoft.com/office/drawing/2014/main" id="{C07F0C1D-327E-F82E-F4B3-F741BE21C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325" y="4775200"/>
            <a:ext cx="3697279" cy="208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886F21-3EC0-C73E-109F-B6884D4784D0}"/>
              </a:ext>
            </a:extLst>
          </p:cNvPr>
          <p:cNvSpPr txBox="1"/>
          <p:nvPr/>
        </p:nvSpPr>
        <p:spPr>
          <a:xfrm>
            <a:off x="6676375" y="3830939"/>
            <a:ext cx="5515625" cy="646331"/>
          </a:xfrm>
          <a:prstGeom prst="rect">
            <a:avLst/>
          </a:prstGeom>
          <a:noFill/>
        </p:spPr>
        <p:txBody>
          <a:bodyPr wrap="square" rtlCol="0">
            <a:spAutoFit/>
          </a:bodyPr>
          <a:lstStyle/>
          <a:p>
            <a:pPr algn="ctr"/>
            <a:r>
              <a:rPr lang="en-AU" dirty="0"/>
              <a:t>The Earth’s magnetic field. Note that the field lines emerge at a greater angle the closer you are to the poles.</a:t>
            </a:r>
          </a:p>
        </p:txBody>
      </p:sp>
    </p:spTree>
    <p:extLst>
      <p:ext uri="{BB962C8B-B14F-4D97-AF65-F5344CB8AC3E}">
        <p14:creationId xmlns:p14="http://schemas.microsoft.com/office/powerpoint/2010/main" val="319664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00594"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Magnetic Domains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6124754"/>
          </a:xfrm>
          <a:prstGeom prst="rect">
            <a:avLst/>
          </a:prstGeom>
          <a:noFill/>
        </p:spPr>
        <p:txBody>
          <a:bodyPr wrap="square" rtlCol="0">
            <a:spAutoFit/>
          </a:bodyPr>
          <a:lstStyle/>
          <a:p>
            <a:pPr marL="457200" indent="-457200">
              <a:buFont typeface="Arial" panose="020B0604020202020204" pitchFamily="34" charset="0"/>
              <a:buChar char="•"/>
            </a:pPr>
            <a:r>
              <a:rPr lang="en-GB" sz="2800" dirty="0"/>
              <a:t>Magnetic materials are made up of smaller magnetic parts </a:t>
            </a:r>
            <a:br>
              <a:rPr lang="en-GB" sz="2800" dirty="0"/>
            </a:br>
            <a:r>
              <a:rPr lang="en-GB" sz="2800" dirty="0"/>
              <a:t>called magnetic domains. The better aligned these domains </a:t>
            </a:r>
            <a:br>
              <a:rPr lang="en-GB" sz="2800" dirty="0"/>
            </a:br>
            <a:r>
              <a:rPr lang="en-GB" sz="2800" dirty="0"/>
              <a:t>are, the stronger the field the material produces.</a:t>
            </a:r>
          </a:p>
          <a:p>
            <a:pPr marL="457200" indent="-457200">
              <a:buFont typeface="Arial" panose="020B0604020202020204" pitchFamily="34" charset="0"/>
              <a:buChar char="•"/>
            </a:pPr>
            <a:r>
              <a:rPr lang="en-GB" sz="2800" dirty="0"/>
              <a:t>Ferromagnetic materials (iron, nickel, cobalt, and gadolinium)</a:t>
            </a:r>
            <a:br>
              <a:rPr lang="en-GB" sz="2800" dirty="0"/>
            </a:br>
            <a:r>
              <a:rPr lang="en-GB" sz="2800" dirty="0"/>
              <a:t>have these domains, but they’re usually a mess. A </a:t>
            </a:r>
            <a:br>
              <a:rPr lang="en-GB" sz="2800" dirty="0"/>
            </a:br>
            <a:r>
              <a:rPr lang="en-GB" sz="2800" dirty="0"/>
              <a:t>magnetic field can straighten them out, making the </a:t>
            </a:r>
            <a:br>
              <a:rPr lang="en-GB" sz="2800" dirty="0"/>
            </a:br>
            <a:r>
              <a:rPr lang="en-GB" sz="2800" dirty="0"/>
              <a:t>metal into a temporary (induced) magnet.</a:t>
            </a:r>
          </a:p>
          <a:p>
            <a:pPr marL="914400" lvl="1" indent="-457200">
              <a:buFont typeface="Arial" panose="020B0604020202020204" pitchFamily="34" charset="0"/>
              <a:buChar char="•"/>
            </a:pPr>
            <a:r>
              <a:rPr lang="en-GB" sz="2800" dirty="0"/>
              <a:t>This is how magnets attract items like nails and </a:t>
            </a:r>
            <a:br>
              <a:rPr lang="en-GB" sz="2800" dirty="0"/>
            </a:br>
            <a:r>
              <a:rPr lang="en-GB" sz="2800" dirty="0"/>
              <a:t>paperclips, and stick to whiteboards and fridges.</a:t>
            </a:r>
          </a:p>
          <a:p>
            <a:pPr marL="914400" lvl="1" indent="-457200">
              <a:buFont typeface="Arial" panose="020B0604020202020204" pitchFamily="34" charset="0"/>
              <a:buChar char="•"/>
            </a:pPr>
            <a:r>
              <a:rPr lang="en-GB" sz="2800" dirty="0"/>
              <a:t>Most (but not all) types of steel are ferromagnetic </a:t>
            </a:r>
            <a:br>
              <a:rPr lang="en-GB" sz="2800" dirty="0"/>
            </a:br>
            <a:r>
              <a:rPr lang="en-GB" sz="2800" dirty="0"/>
              <a:t>due to their high iron content.</a:t>
            </a:r>
          </a:p>
          <a:p>
            <a:pPr marL="457200" indent="-457200">
              <a:buFont typeface="Arial" panose="020B0604020202020204" pitchFamily="34" charset="0"/>
              <a:buChar char="•"/>
            </a:pPr>
            <a:r>
              <a:rPr lang="en-GB" sz="2800" dirty="0"/>
              <a:t>This magnetism is usually lost when the field is removed, </a:t>
            </a:r>
            <a:br>
              <a:rPr lang="en-GB" sz="2800" dirty="0"/>
            </a:br>
            <a:r>
              <a:rPr lang="en-GB" sz="2800" dirty="0"/>
              <a:t>but under the right conditions the domains will stay </a:t>
            </a:r>
            <a:br>
              <a:rPr lang="en-GB" sz="2800" dirty="0"/>
            </a:br>
            <a:r>
              <a:rPr lang="en-GB" sz="2800" dirty="0"/>
              <a:t>lined up, leaving the metal as a permanent magnet.</a:t>
            </a:r>
          </a:p>
        </p:txBody>
      </p:sp>
      <p:pic>
        <p:nvPicPr>
          <p:cNvPr id="2" name="Picture 1">
            <a:extLst>
              <a:ext uri="{FF2B5EF4-FFF2-40B4-BE49-F238E27FC236}">
                <a16:creationId xmlns:a16="http://schemas.microsoft.com/office/drawing/2014/main" id="{3B26750F-E358-F50F-3313-BC9C452A3C36}"/>
              </a:ext>
            </a:extLst>
          </p:cNvPr>
          <p:cNvPicPr>
            <a:picLocks noChangeAspect="1"/>
          </p:cNvPicPr>
          <p:nvPr/>
        </p:nvPicPr>
        <p:blipFill rotWithShape="1">
          <a:blip r:embed="rId3">
            <a:extLst>
              <a:ext uri="{28A0092B-C50C-407E-A947-70E740481C1C}">
                <a14:useLocalDpi xmlns:a14="http://schemas.microsoft.com/office/drawing/2010/main" val="0"/>
              </a:ext>
            </a:extLst>
          </a:blip>
          <a:srcRect r="61968"/>
          <a:stretch/>
        </p:blipFill>
        <p:spPr>
          <a:xfrm>
            <a:off x="8665397" y="2407138"/>
            <a:ext cx="3526603" cy="4450862"/>
          </a:xfrm>
          <a:prstGeom prst="rect">
            <a:avLst/>
          </a:prstGeom>
        </p:spPr>
      </p:pic>
      <p:pic>
        <p:nvPicPr>
          <p:cNvPr id="5" name="Picture 4">
            <a:extLst>
              <a:ext uri="{FF2B5EF4-FFF2-40B4-BE49-F238E27FC236}">
                <a16:creationId xmlns:a16="http://schemas.microsoft.com/office/drawing/2014/main" id="{854CF430-C598-BF3E-D50D-092001815F14}"/>
              </a:ext>
            </a:extLst>
          </p:cNvPr>
          <p:cNvPicPr>
            <a:picLocks noChangeAspect="1"/>
          </p:cNvPicPr>
          <p:nvPr/>
        </p:nvPicPr>
        <p:blipFill>
          <a:blip r:embed="rId4"/>
          <a:stretch>
            <a:fillRect/>
          </a:stretch>
        </p:blipFill>
        <p:spPr>
          <a:xfrm>
            <a:off x="9519138" y="0"/>
            <a:ext cx="2609061" cy="2360960"/>
          </a:xfrm>
          <a:prstGeom prst="rect">
            <a:avLst/>
          </a:prstGeom>
        </p:spPr>
      </p:pic>
    </p:spTree>
    <p:extLst>
      <p:ext uri="{BB962C8B-B14F-4D97-AF65-F5344CB8AC3E}">
        <p14:creationId xmlns:p14="http://schemas.microsoft.com/office/powerpoint/2010/main" val="175891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16204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Current Carrying Conductors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6124754"/>
          </a:xfrm>
          <a:prstGeom prst="rect">
            <a:avLst/>
          </a:prstGeom>
          <a:noFill/>
        </p:spPr>
        <p:txBody>
          <a:bodyPr wrap="square" rtlCol="0">
            <a:spAutoFit/>
          </a:bodyPr>
          <a:lstStyle/>
          <a:p>
            <a:pPr marL="457200" indent="-457200">
              <a:buFont typeface="Arial" panose="020B0604020202020204" pitchFamily="34" charset="0"/>
              <a:buChar char="•"/>
            </a:pPr>
            <a:r>
              <a:rPr lang="en-GB" sz="2800" dirty="0"/>
              <a:t>Magnetic fields are also produced by the movement of charged particles – usually electrons in wires.</a:t>
            </a:r>
          </a:p>
          <a:p>
            <a:pPr marL="457200" indent="-457200">
              <a:buFont typeface="Arial" panose="020B0604020202020204" pitchFamily="34" charset="0"/>
              <a:buChar char="•"/>
            </a:pPr>
            <a:r>
              <a:rPr lang="en-GB" sz="2800" dirty="0"/>
              <a:t>The simplest example of this is a single straight wire, which produces a magnetic field of concentric circles when current flows through it.</a:t>
            </a:r>
          </a:p>
          <a:p>
            <a:pPr marL="457200" indent="-457200">
              <a:buFont typeface="Arial" panose="020B0604020202020204" pitchFamily="34" charset="0"/>
              <a:buChar char="•"/>
            </a:pPr>
            <a:r>
              <a:rPr lang="en-GB" sz="2800" dirty="0"/>
              <a:t>The direction of these field </a:t>
            </a:r>
            <a:br>
              <a:rPr lang="en-GB" sz="2800" dirty="0"/>
            </a:br>
            <a:r>
              <a:rPr lang="en-GB" sz="2800" dirty="0"/>
              <a:t>lines can easily be predicted </a:t>
            </a:r>
            <a:br>
              <a:rPr lang="en-GB" sz="2800" dirty="0"/>
            </a:br>
            <a:r>
              <a:rPr lang="en-GB" sz="2800" dirty="0"/>
              <a:t>using the right hand rule.</a:t>
            </a:r>
          </a:p>
          <a:p>
            <a:pPr marL="457200" indent="-457200">
              <a:buFont typeface="Arial" panose="020B0604020202020204" pitchFamily="34" charset="0"/>
              <a:buChar char="•"/>
            </a:pPr>
            <a:r>
              <a:rPr lang="en-GB" sz="2800" dirty="0"/>
              <a:t>Note that:</a:t>
            </a:r>
          </a:p>
          <a:p>
            <a:pPr marL="914400" lvl="1" indent="-457200">
              <a:buFont typeface="Arial" panose="020B0604020202020204" pitchFamily="34" charset="0"/>
              <a:buChar char="•"/>
            </a:pPr>
            <a:r>
              <a:rPr lang="en-GB" sz="2800" i="1" dirty="0">
                <a:latin typeface="Times New Roman" panose="02020603050405020304" pitchFamily="18" charset="0"/>
                <a:cs typeface="Times New Roman" panose="02020603050405020304" pitchFamily="18" charset="0"/>
              </a:rPr>
              <a:t>I</a:t>
            </a:r>
            <a:r>
              <a:rPr lang="en-GB" sz="2800" dirty="0"/>
              <a:t> here is the direction of </a:t>
            </a:r>
            <a:br>
              <a:rPr lang="en-GB" sz="2800" dirty="0"/>
            </a:br>
            <a:r>
              <a:rPr lang="en-GB" sz="2800" dirty="0"/>
              <a:t>conventional current </a:t>
            </a:r>
            <a:br>
              <a:rPr lang="en-GB" sz="2800" dirty="0"/>
            </a:br>
            <a:r>
              <a:rPr lang="en-GB" sz="2800" dirty="0"/>
              <a:t>(positive to negative), not </a:t>
            </a:r>
            <a:br>
              <a:rPr lang="en-GB" sz="2800" dirty="0"/>
            </a:br>
            <a:r>
              <a:rPr lang="en-GB" sz="2800" dirty="0"/>
              <a:t>electron flow.</a:t>
            </a:r>
          </a:p>
          <a:p>
            <a:pPr marL="914400" lvl="1" indent="-457200">
              <a:buFont typeface="Arial" panose="020B0604020202020204" pitchFamily="34" charset="0"/>
              <a:buChar char="•"/>
            </a:pPr>
            <a:r>
              <a:rPr lang="en-GB" sz="2800" dirty="0"/>
              <a:t>This is not a dipole field.</a:t>
            </a:r>
          </a:p>
        </p:txBody>
      </p:sp>
      <p:pic>
        <p:nvPicPr>
          <p:cNvPr id="7" name="Picture 6" descr="Diagram&#10;&#10;Description automatically generated">
            <a:extLst>
              <a:ext uri="{FF2B5EF4-FFF2-40B4-BE49-F238E27FC236}">
                <a16:creationId xmlns:a16="http://schemas.microsoft.com/office/drawing/2014/main" id="{05FCDA79-6DA2-97D3-4EA6-50C7BF6B321F}"/>
              </a:ext>
            </a:extLst>
          </p:cNvPr>
          <p:cNvPicPr>
            <a:picLocks noChangeAspect="1"/>
          </p:cNvPicPr>
          <p:nvPr/>
        </p:nvPicPr>
        <p:blipFill rotWithShape="1">
          <a:blip r:embed="rId3">
            <a:extLst>
              <a:ext uri="{28A0092B-C50C-407E-A947-70E740481C1C}">
                <a14:useLocalDpi xmlns:a14="http://schemas.microsoft.com/office/drawing/2010/main" val="0"/>
              </a:ext>
            </a:extLst>
          </a:blip>
          <a:srcRect l="63991"/>
          <a:stretch/>
        </p:blipFill>
        <p:spPr>
          <a:xfrm>
            <a:off x="9565630" y="2547813"/>
            <a:ext cx="2399723" cy="3864709"/>
          </a:xfrm>
          <a:prstGeom prst="rect">
            <a:avLst/>
          </a:prstGeom>
        </p:spPr>
      </p:pic>
      <p:pic>
        <p:nvPicPr>
          <p:cNvPr id="8" name="Picture 7" descr="Diagram&#10;&#10;Description automatically generated">
            <a:extLst>
              <a:ext uri="{FF2B5EF4-FFF2-40B4-BE49-F238E27FC236}">
                <a16:creationId xmlns:a16="http://schemas.microsoft.com/office/drawing/2014/main" id="{97FE41E9-F22D-2D17-A3F5-AF9B158088AF}"/>
              </a:ext>
            </a:extLst>
          </p:cNvPr>
          <p:cNvPicPr>
            <a:picLocks noChangeAspect="1"/>
          </p:cNvPicPr>
          <p:nvPr/>
        </p:nvPicPr>
        <p:blipFill rotWithShape="1">
          <a:blip r:embed="rId3">
            <a:extLst>
              <a:ext uri="{28A0092B-C50C-407E-A947-70E740481C1C}">
                <a14:useLocalDpi xmlns:a14="http://schemas.microsoft.com/office/drawing/2010/main" val="0"/>
              </a:ext>
            </a:extLst>
          </a:blip>
          <a:srcRect r="37844"/>
          <a:stretch/>
        </p:blipFill>
        <p:spPr>
          <a:xfrm>
            <a:off x="4923594" y="2547815"/>
            <a:ext cx="4142251" cy="3864708"/>
          </a:xfrm>
          <a:prstGeom prst="rect">
            <a:avLst/>
          </a:prstGeom>
        </p:spPr>
      </p:pic>
    </p:spTree>
    <p:extLst>
      <p:ext uri="{BB962C8B-B14F-4D97-AF65-F5344CB8AC3E}">
        <p14:creationId xmlns:p14="http://schemas.microsoft.com/office/powerpoint/2010/main" val="317493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16204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Current Carrying Conductors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7720719" cy="3539430"/>
          </a:xfrm>
          <a:prstGeom prst="rect">
            <a:avLst/>
          </a:prstGeom>
          <a:noFill/>
        </p:spPr>
        <p:txBody>
          <a:bodyPr wrap="square" rtlCol="0">
            <a:spAutoFit/>
          </a:bodyPr>
          <a:lstStyle/>
          <a:p>
            <a:pPr marL="457200" indent="-457200">
              <a:buFont typeface="Arial" panose="020B0604020202020204" pitchFamily="34" charset="0"/>
              <a:buChar char="•"/>
            </a:pPr>
            <a:r>
              <a:rPr lang="en-GB" sz="2800" dirty="0"/>
              <a:t>If this wire is formed into a loop, a dipole field is formed as the field lines converge.</a:t>
            </a:r>
          </a:p>
          <a:p>
            <a:pPr marL="457200" indent="-457200">
              <a:buFont typeface="Arial" panose="020B0604020202020204" pitchFamily="34" charset="0"/>
              <a:buChar char="•"/>
            </a:pPr>
            <a:r>
              <a:rPr lang="en-GB" sz="2800" dirty="0"/>
              <a:t>When representing a three-dimensional field, lines coming out of the page are shown as dots and lines going into the page are shown as crosses.</a:t>
            </a:r>
          </a:p>
          <a:p>
            <a:pPr marL="914400" lvl="1" indent="-457200">
              <a:buFont typeface="Arial" panose="020B0604020202020204" pitchFamily="34" charset="0"/>
              <a:buChar char="•"/>
            </a:pPr>
            <a:r>
              <a:rPr lang="en-GB" sz="2800" dirty="0"/>
              <a:t>This resembles a 3D ‘arrow’ coming towards you or going away from you.</a:t>
            </a:r>
          </a:p>
        </p:txBody>
      </p:sp>
      <p:pic>
        <p:nvPicPr>
          <p:cNvPr id="11" name="Picture 10">
            <a:extLst>
              <a:ext uri="{FF2B5EF4-FFF2-40B4-BE49-F238E27FC236}">
                <a16:creationId xmlns:a16="http://schemas.microsoft.com/office/drawing/2014/main" id="{3CB2EBCF-25B7-7170-5D82-A16D89501D47}"/>
              </a:ext>
            </a:extLst>
          </p:cNvPr>
          <p:cNvPicPr>
            <a:picLocks noChangeAspect="1"/>
          </p:cNvPicPr>
          <p:nvPr/>
        </p:nvPicPr>
        <p:blipFill>
          <a:blip r:embed="rId3"/>
          <a:stretch>
            <a:fillRect/>
          </a:stretch>
        </p:blipFill>
        <p:spPr>
          <a:xfrm>
            <a:off x="8635117" y="3756652"/>
            <a:ext cx="3487686" cy="3101347"/>
          </a:xfrm>
          <a:prstGeom prst="rect">
            <a:avLst/>
          </a:prstGeom>
        </p:spPr>
      </p:pic>
      <p:pic>
        <p:nvPicPr>
          <p:cNvPr id="15" name="Picture 14">
            <a:extLst>
              <a:ext uri="{FF2B5EF4-FFF2-40B4-BE49-F238E27FC236}">
                <a16:creationId xmlns:a16="http://schemas.microsoft.com/office/drawing/2014/main" id="{582B3D58-4B21-7C93-3B8A-7E95A4C7F5E9}"/>
              </a:ext>
            </a:extLst>
          </p:cNvPr>
          <p:cNvPicPr>
            <a:picLocks noChangeAspect="1"/>
          </p:cNvPicPr>
          <p:nvPr/>
        </p:nvPicPr>
        <p:blipFill>
          <a:blip r:embed="rId4"/>
          <a:stretch>
            <a:fillRect/>
          </a:stretch>
        </p:blipFill>
        <p:spPr>
          <a:xfrm>
            <a:off x="8801860" y="0"/>
            <a:ext cx="3320943" cy="3429000"/>
          </a:xfrm>
          <a:prstGeom prst="rect">
            <a:avLst/>
          </a:prstGeom>
        </p:spPr>
      </p:pic>
    </p:spTree>
    <p:extLst>
      <p:ext uri="{BB962C8B-B14F-4D97-AF65-F5344CB8AC3E}">
        <p14:creationId xmlns:p14="http://schemas.microsoft.com/office/powerpoint/2010/main" val="23156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16204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Current Carrying Conductors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0350502"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t>Multiple loops can be made from the same wire, forming a coil known as a solenoid. Solenoids produce much stronger magnetic fields than single loops.</a:t>
            </a:r>
          </a:p>
        </p:txBody>
      </p:sp>
      <p:pic>
        <p:nvPicPr>
          <p:cNvPr id="6" name="Picture 5">
            <a:extLst>
              <a:ext uri="{FF2B5EF4-FFF2-40B4-BE49-F238E27FC236}">
                <a16:creationId xmlns:a16="http://schemas.microsoft.com/office/drawing/2014/main" id="{C656C358-40A2-CB2E-764E-6E80C003C276}"/>
              </a:ext>
            </a:extLst>
          </p:cNvPr>
          <p:cNvPicPr>
            <a:picLocks noChangeAspect="1"/>
          </p:cNvPicPr>
          <p:nvPr/>
        </p:nvPicPr>
        <p:blipFill>
          <a:blip r:embed="rId3"/>
          <a:stretch>
            <a:fillRect/>
          </a:stretch>
        </p:blipFill>
        <p:spPr>
          <a:xfrm>
            <a:off x="0" y="2217076"/>
            <a:ext cx="12192000" cy="4314920"/>
          </a:xfrm>
          <a:prstGeom prst="rect">
            <a:avLst/>
          </a:prstGeom>
        </p:spPr>
      </p:pic>
    </p:spTree>
    <p:extLst>
      <p:ext uri="{BB962C8B-B14F-4D97-AF65-F5344CB8AC3E}">
        <p14:creationId xmlns:p14="http://schemas.microsoft.com/office/powerpoint/2010/main" val="25503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4114</TotalTime>
  <Words>1109</Words>
  <Application>Microsoft Office PowerPoint</Application>
  <PresentationFormat>Widescreen</PresentationFormat>
  <Paragraphs>93</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Times New Roman</vt:lpstr>
      <vt:lpstr>Office Theme</vt:lpstr>
      <vt:lpstr>Magnetic Fields and Electromagnetism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70</cp:revision>
  <dcterms:created xsi:type="dcterms:W3CDTF">2022-02-16T03:17:05Z</dcterms:created>
  <dcterms:modified xsi:type="dcterms:W3CDTF">2023-03-23T04:01:01Z</dcterms:modified>
</cp:coreProperties>
</file>